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6" r:id="rId2"/>
    <p:sldId id="257" r:id="rId3"/>
    <p:sldId id="287" r:id="rId4"/>
    <p:sldId id="260" r:id="rId5"/>
    <p:sldId id="261" r:id="rId6"/>
    <p:sldId id="258" r:id="rId7"/>
    <p:sldId id="288" r:id="rId8"/>
    <p:sldId id="289" r:id="rId9"/>
    <p:sldId id="263" r:id="rId10"/>
    <p:sldId id="290" r:id="rId11"/>
    <p:sldId id="264" r:id="rId12"/>
    <p:sldId id="265" r:id="rId13"/>
    <p:sldId id="266" r:id="rId14"/>
    <p:sldId id="267" r:id="rId15"/>
    <p:sldId id="268" r:id="rId16"/>
    <p:sldId id="291" r:id="rId17"/>
    <p:sldId id="269" r:id="rId18"/>
    <p:sldId id="270" r:id="rId19"/>
    <p:sldId id="271" r:id="rId20"/>
    <p:sldId id="272" r:id="rId21"/>
    <p:sldId id="273" r:id="rId22"/>
    <p:sldId id="292" r:id="rId23"/>
    <p:sldId id="274" r:id="rId24"/>
    <p:sldId id="275" r:id="rId25"/>
    <p:sldId id="276" r:id="rId26"/>
    <p:sldId id="277" r:id="rId27"/>
    <p:sldId id="293" r:id="rId28"/>
    <p:sldId id="278" r:id="rId29"/>
    <p:sldId id="285" r:id="rId30"/>
    <p:sldId id="284" r:id="rId31"/>
    <p:sldId id="294" r:id="rId3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199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22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72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505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241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346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241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557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46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670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609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61F7-0EEA-4889-9EC4-17FC59541D78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3723-5838-4DA9-9BF3-CE297BC692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853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48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Advanced pharmaceutical analysis</a:t>
            </a:r>
            <a:br>
              <a:rPr lang="en-US" sz="2800" dirty="0" smtClean="0"/>
            </a:br>
            <a:r>
              <a:rPr lang="en-US" sz="2800" dirty="0" smtClean="0"/>
              <a:t>mass spectrometry </a:t>
            </a:r>
            <a:br>
              <a:rPr lang="en-US" sz="2800" dirty="0" smtClean="0"/>
            </a:br>
            <a:r>
              <a:rPr lang="en-US" sz="2800" dirty="0" smtClean="0"/>
              <a:t>5 stage</a:t>
            </a:r>
            <a:br>
              <a:rPr lang="en-US" sz="2800" dirty="0" smtClean="0"/>
            </a:br>
            <a:r>
              <a:rPr lang="en-US" sz="2800" dirty="0" smtClean="0"/>
              <a:t>lect.3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237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366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936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Aromatic </a:t>
            </a:r>
            <a:r>
              <a:rPr lang="en-US" sz="3200" dirty="0">
                <a:solidFill>
                  <a:srgbClr val="FF0000"/>
                </a:solidFill>
              </a:rPr>
              <a:t>Hydrocarbons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/>
              <a:t>• Strong </a:t>
            </a:r>
            <a:r>
              <a:rPr lang="en-US" sz="3200" dirty="0" smtClean="0"/>
              <a:t>M⁺ </a:t>
            </a:r>
            <a:r>
              <a:rPr lang="en-US" sz="3200" dirty="0"/>
              <a:t>ion</a:t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u="sng" dirty="0">
                <a:solidFill>
                  <a:srgbClr val="7030A0"/>
                </a:solidFill>
              </a:rPr>
              <a:t>Strong M-1 </a:t>
            </a:r>
            <a:r>
              <a:rPr lang="en-US" sz="3200" u="sng" dirty="0">
                <a:solidFill>
                  <a:srgbClr val="7030A0"/>
                </a:solidFill>
              </a:rPr>
              <a:t/>
            </a:r>
            <a:br>
              <a:rPr lang="en-US" sz="3200" u="sng" dirty="0">
                <a:solidFill>
                  <a:srgbClr val="7030A0"/>
                </a:solidFill>
              </a:rPr>
            </a:br>
            <a:r>
              <a:rPr lang="en-US" sz="3200" u="sng" dirty="0" smtClean="0">
                <a:solidFill>
                  <a:srgbClr val="7030A0"/>
                </a:solidFill>
              </a:rPr>
              <a:t>* Methyl benzene= give</a:t>
            </a:r>
            <a:r>
              <a:rPr lang="en-US" sz="3200" u="sng" dirty="0" smtClean="0">
                <a:solidFill>
                  <a:srgbClr val="7030A0"/>
                </a:solidFill>
              </a:rPr>
              <a:t> benzyl </a:t>
            </a:r>
            <a:r>
              <a:rPr lang="en-US" sz="3200" u="sng" dirty="0" err="1" smtClean="0">
                <a:solidFill>
                  <a:srgbClr val="7030A0"/>
                </a:solidFill>
              </a:rPr>
              <a:t>cation</a:t>
            </a:r>
            <a:r>
              <a:rPr lang="en-US" sz="3200" u="sng" dirty="0" smtClean="0">
                <a:solidFill>
                  <a:srgbClr val="7030A0"/>
                </a:solidFill>
              </a:rPr>
              <a:t>= </a:t>
            </a:r>
            <a:r>
              <a:rPr lang="en-US" sz="3200" u="sng" dirty="0" err="1" smtClean="0">
                <a:solidFill>
                  <a:srgbClr val="FF0000"/>
                </a:solidFill>
              </a:rPr>
              <a:t>tropylium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>
                <a:solidFill>
                  <a:srgbClr val="FF0000"/>
                </a:solidFill>
              </a:rPr>
              <a:t>ion</a:t>
            </a:r>
            <a:r>
              <a:rPr lang="en-US" sz="3200" u="sng" dirty="0">
                <a:solidFill>
                  <a:srgbClr val="7030A0"/>
                </a:solidFill>
              </a:rPr>
              <a:t/>
            </a:r>
            <a:br>
              <a:rPr lang="en-US" sz="3200" u="sng" dirty="0">
                <a:solidFill>
                  <a:srgbClr val="7030A0"/>
                </a:solidFill>
              </a:rPr>
            </a:br>
            <a:r>
              <a:rPr lang="en-US" sz="3200" dirty="0"/>
              <a:t>• Substituted benzenes can undergo </a:t>
            </a:r>
            <a:r>
              <a:rPr lang="en-US" sz="3200" u="sng" dirty="0" err="1" smtClean="0">
                <a:solidFill>
                  <a:srgbClr val="00B050"/>
                </a:solidFill>
              </a:rPr>
              <a:t>McLafferty</a:t>
            </a:r>
            <a:r>
              <a:rPr lang="en-US" sz="3200" u="sng" dirty="0">
                <a:solidFill>
                  <a:srgbClr val="00B050"/>
                </a:solidFill>
              </a:rPr>
              <a:t> </a:t>
            </a:r>
            <a:r>
              <a:rPr lang="en-US" sz="3200" u="sng" dirty="0" err="1" smtClean="0">
                <a:solidFill>
                  <a:srgbClr val="00B050"/>
                </a:solidFill>
              </a:rPr>
              <a:t>r</a:t>
            </a:r>
            <a:r>
              <a:rPr lang="en-US" sz="3200" u="sng" dirty="0" err="1" smtClean="0">
                <a:solidFill>
                  <a:srgbClr val="00B050"/>
                </a:solidFill>
              </a:rPr>
              <a:t>.r.</a:t>
            </a:r>
            <a:r>
              <a:rPr lang="en-US" sz="3200" u="sng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substitutent</a:t>
            </a:r>
            <a:r>
              <a:rPr lang="en-US" sz="3200" dirty="0" smtClean="0"/>
              <a:t> </a:t>
            </a:r>
            <a:r>
              <a:rPr lang="en-US" sz="3200" dirty="0"/>
              <a:t>= propyl or larger</a:t>
            </a:r>
            <a:r>
              <a:rPr lang="en-US" sz="3200" dirty="0" smtClean="0"/>
              <a:t>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6" y="2708920"/>
            <a:ext cx="6840759" cy="437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9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2" y="1052736"/>
            <a:ext cx="867645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1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964488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3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endParaRPr lang="ar-IQ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13690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2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488833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488831" cy="210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192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76672"/>
            <a:ext cx="885698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3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84887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3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rgbClr val="7030A0"/>
                </a:solidFill>
              </a:rPr>
              <a:t>Cpds</a:t>
            </a:r>
            <a:r>
              <a:rPr lang="en-US" sz="2800" dirty="0" smtClean="0">
                <a:solidFill>
                  <a:srgbClr val="7030A0"/>
                </a:solidFill>
              </a:rPr>
              <a:t> with Heteroatoms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molecules containing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O,N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halogens</a:t>
            </a:r>
            <a:r>
              <a:rPr lang="en-US" sz="2800" dirty="0" smtClean="0"/>
              <a:t> or other heteroatoms often undergo </a:t>
            </a:r>
            <a:r>
              <a:rPr lang="el-GR" sz="2800" u="sng" dirty="0" smtClean="0">
                <a:solidFill>
                  <a:srgbClr val="FF0000"/>
                </a:solidFill>
              </a:rPr>
              <a:t>α</a:t>
            </a:r>
            <a:r>
              <a:rPr lang="en-US" sz="2800" u="sng" dirty="0" smtClean="0">
                <a:solidFill>
                  <a:srgbClr val="FF0000"/>
                </a:solidFill>
              </a:rPr>
              <a:t>-cleavage</a:t>
            </a:r>
            <a:r>
              <a:rPr lang="en-US" sz="2800" dirty="0" smtClean="0"/>
              <a:t>( adjacent to heteroatom)</a:t>
            </a:r>
            <a:br>
              <a:rPr lang="en-US" sz="2800" dirty="0" smtClean="0"/>
            </a:br>
            <a:r>
              <a:rPr lang="en-US" sz="2800" dirty="0" smtClean="0"/>
              <a:t>- Driving force is resonance stabilized </a:t>
            </a:r>
            <a:r>
              <a:rPr lang="en-US" sz="2800" dirty="0" err="1" smtClean="0"/>
              <a:t>cations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Alcohols </a:t>
            </a:r>
            <a:br>
              <a:rPr lang="en-US" sz="2800" b="1" dirty="0" smtClean="0"/>
            </a:br>
            <a:r>
              <a:rPr lang="en-US" sz="2800" b="1" dirty="0" smtClean="0"/>
              <a:t>Acyclic </a:t>
            </a:r>
            <a:r>
              <a:rPr lang="en-US" sz="2800" b="1" dirty="0"/>
              <a:t>Alcohols</a:t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FF0000"/>
                </a:solidFill>
              </a:rPr>
              <a:t>Weak </a:t>
            </a:r>
            <a:r>
              <a:rPr lang="en-US" sz="2800" dirty="0" smtClean="0">
                <a:solidFill>
                  <a:srgbClr val="FF0000"/>
                </a:solidFill>
              </a:rPr>
              <a:t>M⁺ </a:t>
            </a:r>
            <a:r>
              <a:rPr lang="en-US" sz="2800" dirty="0">
                <a:solidFill>
                  <a:srgbClr val="FF0000"/>
                </a:solidFill>
              </a:rPr>
              <a:t>peak</a:t>
            </a:r>
            <a:r>
              <a:rPr lang="en-US" sz="2800" dirty="0"/>
              <a:t>; may be </a:t>
            </a:r>
            <a:r>
              <a:rPr lang="en-US" sz="2800" u="sng" dirty="0"/>
              <a:t>absent</a:t>
            </a:r>
            <a:br>
              <a:rPr lang="en-US" sz="2800" u="sng" dirty="0"/>
            </a:br>
            <a:r>
              <a:rPr lang="en-US" sz="2800" dirty="0"/>
              <a:t>• Dehydration (M-18), sometimes with loss of CH</a:t>
            </a:r>
            <a:r>
              <a:rPr lang="en-US" sz="1800" dirty="0"/>
              <a:t>2</a:t>
            </a:r>
            <a:r>
              <a:rPr lang="en-US" sz="2800" dirty="0"/>
              <a:t>=CH</a:t>
            </a:r>
            <a:r>
              <a:rPr lang="en-US" sz="1800" dirty="0"/>
              <a:t>2</a:t>
            </a:r>
            <a:br>
              <a:rPr lang="en-US" sz="1800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0070C0"/>
                </a:solidFill>
              </a:rPr>
              <a:t>α-Cleavage of an alkyl radical </a:t>
            </a:r>
            <a:r>
              <a:rPr lang="en-US" sz="2800" dirty="0"/>
              <a:t>(1° alcohols show m/z = 31)</a:t>
            </a:r>
            <a:br>
              <a:rPr lang="en-US" sz="2800" dirty="0"/>
            </a:br>
            <a:r>
              <a:rPr lang="en-US" sz="2800" dirty="0"/>
              <a:t>Largest substituent lost first</a:t>
            </a:r>
            <a:br>
              <a:rPr lang="en-US" sz="2800" dirty="0"/>
            </a:br>
            <a:r>
              <a:rPr lang="en-US" sz="2800" dirty="0">
                <a:solidFill>
                  <a:schemeClr val="bg1"/>
                </a:solidFill>
              </a:rPr>
              <a:t>• Loss of H radical adjacent to OH (M-1) may occur; usually </a:t>
            </a:r>
            <a:r>
              <a:rPr lang="en-US" sz="2800" dirty="0" smtClean="0">
                <a:solidFill>
                  <a:schemeClr val="bg1"/>
                </a:solidFill>
              </a:rPr>
              <a:t>minor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45224"/>
            <a:ext cx="516657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16227"/>
            <a:ext cx="51625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2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Alkenes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70C0"/>
                </a:solidFill>
              </a:rPr>
              <a:t>Acyclic Alkenes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• </a:t>
            </a:r>
            <a:r>
              <a:rPr lang="en-US" sz="3200" dirty="0"/>
              <a:t>Relatively strong </a:t>
            </a:r>
            <a:r>
              <a:rPr lang="en-US" sz="3200" dirty="0" smtClean="0"/>
              <a:t>M⁺ </a:t>
            </a:r>
            <a:r>
              <a:rPr lang="en-US" sz="3200" dirty="0"/>
              <a:t>ion</a:t>
            </a:r>
            <a:br>
              <a:rPr lang="en-US" sz="3200" dirty="0"/>
            </a:br>
            <a:r>
              <a:rPr lang="en-US" sz="3200" dirty="0" smtClean="0"/>
              <a:t>• </a:t>
            </a:r>
            <a:r>
              <a:rPr lang="en-US" sz="3200" dirty="0" smtClean="0"/>
              <a:t>A series of peaks: M-15, M-29,M-43,M-57, </a:t>
            </a:r>
            <a:r>
              <a:rPr lang="en-US" sz="3200" dirty="0" err="1" smtClean="0"/>
              <a:t>etc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/>
              <a:t>• </a:t>
            </a:r>
            <a:r>
              <a:rPr lang="en-US" sz="3200" dirty="0">
                <a:solidFill>
                  <a:srgbClr val="7030A0"/>
                </a:solidFill>
              </a:rPr>
              <a:t>Strong peak from fragmentation to form a </a:t>
            </a:r>
            <a:r>
              <a:rPr lang="en-US" sz="3200" dirty="0">
                <a:solidFill>
                  <a:srgbClr val="FF0000"/>
                </a:solidFill>
              </a:rPr>
              <a:t>resonance </a:t>
            </a:r>
            <a:r>
              <a:rPr lang="en-US" sz="3200" dirty="0" smtClean="0">
                <a:solidFill>
                  <a:srgbClr val="FF0000"/>
                </a:solidFill>
              </a:rPr>
              <a:t> stabilized </a:t>
            </a:r>
            <a:r>
              <a:rPr lang="en-US" sz="3200" u="sng" dirty="0" err="1">
                <a:solidFill>
                  <a:srgbClr val="7030A0"/>
                </a:solidFill>
              </a:rPr>
              <a:t>allylic</a:t>
            </a:r>
            <a:r>
              <a:rPr lang="en-US" sz="3200" u="sng" dirty="0">
                <a:solidFill>
                  <a:srgbClr val="7030A0"/>
                </a:solidFill>
              </a:rPr>
              <a:t> </a:t>
            </a:r>
            <a:r>
              <a:rPr lang="en-US" sz="3200" u="sng" dirty="0" err="1" smtClean="0">
                <a:solidFill>
                  <a:srgbClr val="7030A0"/>
                </a:solidFill>
              </a:rPr>
              <a:t>cation</a:t>
            </a:r>
            <a:r>
              <a:rPr lang="en-US" sz="3200" dirty="0" smtClean="0">
                <a:solidFill>
                  <a:srgbClr val="7030A0"/>
                </a:solidFill>
              </a:rPr>
              <a:t>(m/z </a:t>
            </a:r>
            <a:r>
              <a:rPr lang="en-US" sz="3200" dirty="0">
                <a:solidFill>
                  <a:srgbClr val="7030A0"/>
                </a:solidFill>
              </a:rPr>
              <a:t>= 41 in terminal </a:t>
            </a:r>
            <a:r>
              <a:rPr lang="en-US" sz="3200" dirty="0" smtClean="0">
                <a:solidFill>
                  <a:srgbClr val="7030A0"/>
                </a:solidFill>
              </a:rPr>
              <a:t>double bond.</a:t>
            </a: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* </a:t>
            </a:r>
            <a:r>
              <a:rPr lang="en-US" sz="1800" b="1" dirty="0" err="1" smtClean="0"/>
              <a:t>homolytic</a:t>
            </a:r>
            <a:r>
              <a:rPr lang="en-US" sz="1800" b="1" dirty="0" smtClean="0"/>
              <a:t> cleavage to give </a:t>
            </a:r>
            <a:r>
              <a:rPr lang="en-US" sz="1800" b="1" dirty="0" err="1" smtClean="0"/>
              <a:t>allylic</a:t>
            </a:r>
            <a:r>
              <a:rPr lang="en-US" sz="1800" b="1" dirty="0" smtClean="0"/>
              <a:t> </a:t>
            </a:r>
            <a:r>
              <a:rPr lang="en-US" sz="1800" b="1" dirty="0" smtClean="0"/>
              <a:t>carbocation</a:t>
            </a:r>
            <a:br>
              <a:rPr lang="en-US" sz="1800" b="1" dirty="0" smtClean="0"/>
            </a:br>
            <a:endParaRPr lang="ar-IQ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3309"/>
            <a:ext cx="6192688" cy="108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5976664" cy="95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7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06489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7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620688"/>
            <a:ext cx="6840760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2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454776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044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603468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• α-cleavage of ring, with subsequent fragmentation to give protonated </a:t>
            </a:r>
            <a:r>
              <a:rPr lang="en-US" sz="3200" dirty="0" err="1"/>
              <a:t>acrolein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IQ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280920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5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Benzyl Alcohols</a:t>
            </a:r>
            <a:br>
              <a:rPr lang="en-US" sz="2800" b="1" dirty="0"/>
            </a:br>
            <a:r>
              <a:rPr lang="en-US" sz="2800" dirty="0"/>
              <a:t>• Strong </a:t>
            </a:r>
            <a:r>
              <a:rPr lang="en-US" sz="2800" dirty="0" smtClean="0"/>
              <a:t>M⁺ </a:t>
            </a:r>
            <a:r>
              <a:rPr lang="en-US" sz="2800" dirty="0"/>
              <a:t>peak</a:t>
            </a:r>
            <a:br>
              <a:rPr lang="en-US" sz="2800" dirty="0"/>
            </a:br>
            <a:r>
              <a:rPr lang="en-US" sz="2800" dirty="0"/>
              <a:t>• formation of </a:t>
            </a:r>
            <a:r>
              <a:rPr lang="en-US" sz="2800" dirty="0" err="1">
                <a:solidFill>
                  <a:srgbClr val="FF0000"/>
                </a:solidFill>
              </a:rPr>
              <a:t>tropyliol</a:t>
            </a:r>
            <a:r>
              <a:rPr lang="en-US" sz="2800" dirty="0">
                <a:solidFill>
                  <a:srgbClr val="FF0000"/>
                </a:solidFill>
              </a:rPr>
              <a:t> ions</a:t>
            </a:r>
            <a:r>
              <a:rPr lang="en-US" sz="2800" dirty="0"/>
              <a:t>; then fragmentation to C</a:t>
            </a:r>
            <a:r>
              <a:rPr lang="en-US" sz="1800" dirty="0"/>
              <a:t>6</a:t>
            </a:r>
            <a:r>
              <a:rPr lang="en-US" sz="2800" dirty="0"/>
              <a:t>H</a:t>
            </a:r>
            <a:r>
              <a:rPr lang="en-US" sz="1800" dirty="0"/>
              <a:t>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 smtClean="0"/>
              <a:t>+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640960" cy="495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2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632271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fragmentation of </a:t>
            </a:r>
            <a:r>
              <a:rPr lang="en-US" sz="3200" dirty="0" err="1" smtClean="0"/>
              <a:t>tropyliol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r>
              <a:rPr lang="en-US" sz="3200" b="1" dirty="0"/>
              <a:t>dehydration</a:t>
            </a: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endParaRPr lang="ar-IQ" sz="3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06489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25" y="5421225"/>
            <a:ext cx="6192688" cy="13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7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Phenols</a:t>
            </a:r>
            <a:br>
              <a:rPr lang="en-US" sz="2800" b="1" dirty="0"/>
            </a:br>
            <a:r>
              <a:rPr lang="en-US" sz="2800" dirty="0"/>
              <a:t>• Strong </a:t>
            </a:r>
            <a:r>
              <a:rPr lang="en-US" sz="2800" dirty="0" smtClean="0"/>
              <a:t>M⁺ </a:t>
            </a:r>
            <a:r>
              <a:rPr lang="en-US" sz="2800" dirty="0"/>
              <a:t>peak</a:t>
            </a:r>
            <a:br>
              <a:rPr lang="en-US" sz="2800" dirty="0"/>
            </a:br>
            <a:r>
              <a:rPr lang="en-US" sz="2800" dirty="0"/>
              <a:t>• May show strong [M-1]</a:t>
            </a:r>
            <a:br>
              <a:rPr lang="en-US" sz="2800" dirty="0"/>
            </a:br>
            <a:r>
              <a:rPr lang="en-US" sz="2800" dirty="0"/>
              <a:t>• Loss of </a:t>
            </a:r>
            <a:r>
              <a:rPr lang="en-US" sz="2800" dirty="0">
                <a:solidFill>
                  <a:srgbClr val="FF0000"/>
                </a:solidFill>
              </a:rPr>
              <a:t>C≡O </a:t>
            </a:r>
            <a:r>
              <a:rPr lang="en-US" sz="2800" dirty="0"/>
              <a:t>(M-28) and net loss of </a:t>
            </a:r>
            <a:r>
              <a:rPr lang="en-US" sz="2800" dirty="0" err="1"/>
              <a:t>f</a:t>
            </a:r>
            <a:r>
              <a:rPr lang="en-US" sz="2800" dirty="0" err="1">
                <a:solidFill>
                  <a:srgbClr val="FF0000"/>
                </a:solidFill>
              </a:rPr>
              <a:t>ormy</a:t>
            </a:r>
            <a:r>
              <a:rPr lang="en-US" sz="2800" dirty="0" err="1"/>
              <a:t>l</a:t>
            </a:r>
            <a:r>
              <a:rPr lang="en-US" sz="2800" dirty="0"/>
              <a:t> radical (M-29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endParaRPr lang="ar-IQ" sz="28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7992888" cy="468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5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719388"/>
            <a:ext cx="60579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50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Loss of C≡O and H-C=O radical (net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ar-IQ" sz="2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734481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smtClean="0"/>
              <a:t>ethers</a:t>
            </a:r>
            <a:endParaRPr lang="ar-IQ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047875"/>
            <a:ext cx="71437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9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- An important fragment in the mass spectra of terminal alkene, the </a:t>
            </a:r>
            <a:r>
              <a:rPr lang="en-US" sz="3200" dirty="0" err="1" smtClean="0">
                <a:solidFill>
                  <a:srgbClr val="FF0000"/>
                </a:solidFill>
              </a:rPr>
              <a:t>Allyl</a:t>
            </a:r>
            <a:r>
              <a:rPr lang="en-US" sz="3200" dirty="0" smtClean="0">
                <a:solidFill>
                  <a:srgbClr val="FF0000"/>
                </a:solidFill>
              </a:rPr>
              <a:t> carbocation </a:t>
            </a:r>
            <a:r>
              <a:rPr lang="en-US" sz="3200" dirty="0" smtClean="0"/>
              <a:t>,occurs at an m/e of 42. it is due to cleavage of the type: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</a:t>
            </a:r>
            <a:endParaRPr lang="ar-IQ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7800975" cy="129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271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1"/>
            <a:ext cx="8352928" cy="2789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989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007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69" y="260648"/>
            <a:ext cx="885698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5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fragmentation </a:t>
            </a:r>
            <a:r>
              <a:rPr lang="en-US" sz="2800" b="1" dirty="0">
                <a:solidFill>
                  <a:srgbClr val="FF0000"/>
                </a:solidFill>
              </a:rPr>
              <a:t>processes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• </a:t>
            </a:r>
            <a:r>
              <a:rPr lang="en-US" sz="2800" b="1" dirty="0" err="1"/>
              <a:t>McLafferty</a:t>
            </a:r>
            <a:r>
              <a:rPr lang="en-US" sz="2800" b="1" dirty="0"/>
              <a:t> </a:t>
            </a:r>
            <a:r>
              <a:rPr lang="en-US" sz="2800" b="1" dirty="0" smtClean="0"/>
              <a:t>rearrangement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/>
              <a:t>• </a:t>
            </a:r>
            <a:r>
              <a:rPr lang="en-US" sz="2400" b="1" dirty="0" err="1"/>
              <a:t>allylic</a:t>
            </a:r>
            <a:r>
              <a:rPr lang="en-US" sz="2400" b="1" dirty="0"/>
              <a:t> </a:t>
            </a:r>
            <a:r>
              <a:rPr lang="el-GR" sz="2400" dirty="0"/>
              <a:t>α</a:t>
            </a:r>
            <a:r>
              <a:rPr lang="el-GR" sz="2400" b="1" dirty="0"/>
              <a:t>-</a:t>
            </a:r>
            <a:r>
              <a:rPr lang="en-US" sz="2400" b="1" dirty="0" smtClean="0"/>
              <a:t>cleavage</a:t>
            </a:r>
            <a:br>
              <a:rPr lang="en-US" sz="24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ar-IQ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5904656" cy="133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33056"/>
            <a:ext cx="5976664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Cyclic Alkenes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• Double bonds favor </a:t>
            </a:r>
            <a:r>
              <a:rPr lang="en-US" sz="2800" dirty="0" err="1" smtClean="0"/>
              <a:t>allylic</a:t>
            </a:r>
            <a:r>
              <a:rPr lang="en-US" sz="2800" dirty="0" smtClean="0"/>
              <a:t> cleavage to give the resonance stabilized </a:t>
            </a:r>
            <a:r>
              <a:rPr lang="en-US" sz="2800" dirty="0" err="1" smtClean="0"/>
              <a:t>allylic</a:t>
            </a:r>
            <a:r>
              <a:rPr lang="en-US" sz="2800" dirty="0"/>
              <a:t> </a:t>
            </a:r>
            <a:r>
              <a:rPr lang="en-US" sz="2800" dirty="0" smtClean="0"/>
              <a:t>carbocation</a:t>
            </a:r>
            <a:br>
              <a:rPr lang="en-US" sz="2800" dirty="0" smtClean="0"/>
            </a:br>
            <a:r>
              <a:rPr lang="en-US" sz="2800" dirty="0" smtClean="0"/>
              <a:t>• Cyclohexenes can </a:t>
            </a:r>
            <a:r>
              <a:rPr lang="en-US" sz="2800" u="sng" dirty="0" smtClean="0"/>
              <a:t>undergo</a:t>
            </a: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rgbClr val="C00000"/>
                </a:solidFill>
              </a:rPr>
              <a:t>retro-Diels-Alder</a:t>
            </a:r>
            <a:r>
              <a:rPr lang="en-US" sz="2800" dirty="0" smtClean="0"/>
              <a:t> reactions; may be significant</a:t>
            </a:r>
            <a:br>
              <a:rPr lang="en-US" sz="2800" dirty="0" smtClean="0"/>
            </a:br>
            <a:r>
              <a:rPr lang="en-US" sz="2800" dirty="0" smtClean="0"/>
              <a:t>• Side chains are easily fragmented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84984"/>
            <a:ext cx="4932040" cy="189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9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2" y="332656"/>
            <a:ext cx="8784976" cy="585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3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86013"/>
            <a:ext cx="619125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8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Alkynes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• Strong M-1 peak is observed in </a:t>
            </a:r>
            <a:r>
              <a:rPr lang="en-US" sz="3200" dirty="0" smtClean="0"/>
              <a:t>ter. </a:t>
            </a:r>
            <a:r>
              <a:rPr lang="en-US" sz="3200" dirty="0"/>
              <a:t>alkynes</a:t>
            </a:r>
            <a:br>
              <a:rPr lang="en-US" sz="3200" dirty="0"/>
            </a:br>
            <a:r>
              <a:rPr lang="en-US" sz="3200" dirty="0"/>
              <a:t>• Strong peak from fragmentation to give </a:t>
            </a:r>
            <a:r>
              <a:rPr lang="en-US" sz="3200" dirty="0">
                <a:solidFill>
                  <a:srgbClr val="0070C0"/>
                </a:solidFill>
              </a:rPr>
              <a:t>resonance stabilized </a:t>
            </a:r>
            <a:r>
              <a:rPr lang="en-US" sz="3200" dirty="0" err="1" smtClean="0">
                <a:solidFill>
                  <a:srgbClr val="FF0000"/>
                </a:solidFill>
              </a:rPr>
              <a:t>propargyl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cation</a:t>
            </a:r>
            <a:r>
              <a:rPr lang="en-US" sz="3200" dirty="0" smtClean="0"/>
              <a:t>(</a:t>
            </a:r>
            <a:r>
              <a:rPr lang="en-US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m/z = 39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[important]</a:t>
            </a:r>
            <a:r>
              <a:rPr lang="en-US" sz="3200" dirty="0" smtClean="0"/>
              <a:t>in terminal alkynes)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" y="2260527"/>
            <a:ext cx="8529331" cy="480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8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73</Words>
  <Application>Microsoft Office PowerPoint</Application>
  <PresentationFormat>عرض على الشاشة (3:4)‏</PresentationFormat>
  <Paragraphs>14</Paragraphs>
  <Slides>31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نسق Office</vt:lpstr>
      <vt:lpstr>Advanced pharmaceutical analysis mass spectrometry  5 stage lect.3</vt:lpstr>
      <vt:lpstr>Alkenes  Acyclic Alkenes    • Relatively strong M⁺ ion • A series of peaks: M-15, M-29,M-43,M-57, etc • Strong peak from fragmentation to form a resonance  stabilized allylic cation(m/z = 41 in terminal double bond.    * homolytic cleavage to give allylic carbocation </vt:lpstr>
      <vt:lpstr>- An important fragment in the mass spectra of terminal alkene, the Allyl carbocation ,occurs at an m/e of 42. it is due to cleavage of the type:     </vt:lpstr>
      <vt:lpstr>عرض تقديمي في PowerPoint</vt:lpstr>
      <vt:lpstr>fragmentation processes • McLafferty rearrangement     • allylic α-cleavage      </vt:lpstr>
      <vt:lpstr>Cyclic Alkenes • Double bonds favor allylic cleavage to give the resonance stabilized allylic carbocation • Cyclohexenes can undergo retro-Diels-Alder reactions; may be significant • Side chains are easily fragmented           </vt:lpstr>
      <vt:lpstr>عرض تقديمي في PowerPoint</vt:lpstr>
      <vt:lpstr>عرض تقديمي في PowerPoint</vt:lpstr>
      <vt:lpstr>Alkynes • Strong M-1 peak is observed in ter. alkynes • Strong peak from fragmentation to give resonance stabilized propargyl cation(m/z = 39 [important]in terminal alkynes)           </vt:lpstr>
      <vt:lpstr>عرض تقديمي في PowerPoint</vt:lpstr>
      <vt:lpstr>  Aromatic Hydrocarbons • Strong M⁺ ion • Strong M-1  * Methyl benzene= give benzyl cation= tropylium ion • Substituted benzenes can undergo McLafferty r.r. (substitutent = propyl or larger)       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Cpds with Heteroatoms molecules containing O,N, halogens or other heteroatoms often undergo α-cleavage( adjacent to heteroatom) - Driving force is resonance stabilized cations   Alcohols  Acyclic Alcohols • Weak M⁺ peak; may be absent • Dehydration (M-18), sometimes with loss of CH2=CH2 • α-Cleavage of an alkyl radical (1° alcohols show m/z = 31) Largest substituent lost first • Loss of H radical adjacent to OH (M-1) may occur; usually minor  </vt:lpstr>
      <vt:lpstr>عرض تقديمي في PowerPoint</vt:lpstr>
      <vt:lpstr>عرض تقديمي في PowerPoint</vt:lpstr>
      <vt:lpstr>عرض تقديمي في PowerPoint</vt:lpstr>
      <vt:lpstr>• α-cleavage of ring, with subsequent fragmentation to give protonated acrolein           </vt:lpstr>
      <vt:lpstr>Benzyl Alcohols • Strong M⁺ peak • formation of tropyliol ions; then fragmentation to C6H5 +           </vt:lpstr>
      <vt:lpstr>fragmentation of tropyliol       dehydration  </vt:lpstr>
      <vt:lpstr>Phenols • Strong M⁺ peak • May show strong [M-1] • Loss of C≡O (M-28) and net loss of formyl radical (M-29)             </vt:lpstr>
      <vt:lpstr>عرض تقديمي في PowerPoint</vt:lpstr>
      <vt:lpstr>Loss of C≡O and H-C=O radical (net)           </vt:lpstr>
      <vt:lpstr>         ethers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51</cp:revision>
  <dcterms:created xsi:type="dcterms:W3CDTF">2018-05-06T17:20:00Z</dcterms:created>
  <dcterms:modified xsi:type="dcterms:W3CDTF">2018-12-22T21:17:09Z</dcterms:modified>
</cp:coreProperties>
</file>